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0"/>
  </p:notesMasterIdLst>
  <p:sldIdLst>
    <p:sldId id="417" r:id="rId2"/>
    <p:sldId id="420" r:id="rId3"/>
    <p:sldId id="421" r:id="rId4"/>
    <p:sldId id="422" r:id="rId5"/>
    <p:sldId id="425" r:id="rId6"/>
    <p:sldId id="426" r:id="rId7"/>
    <p:sldId id="418" r:id="rId8"/>
    <p:sldId id="402" r:id="rId9"/>
  </p:sldIdLst>
  <p:sldSz cx="12192000" cy="6858000"/>
  <p:notesSz cx="14657388" cy="20923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99"/>
    <a:srgbClr val="0000CC"/>
    <a:srgbClr val="99CCFF"/>
    <a:srgbClr val="66FFFF"/>
    <a:srgbClr val="00CC66"/>
    <a:srgbClr val="CC0000"/>
    <a:srgbClr val="FF9966"/>
    <a:srgbClr val="660066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45" autoAdjust="0"/>
    <p:restoredTop sz="99242" autoAdjust="0"/>
  </p:normalViewPr>
  <p:slideViewPr>
    <p:cSldViewPr snapToGrid="0">
      <p:cViewPr varScale="1">
        <p:scale>
          <a:sx n="66" d="100"/>
          <a:sy n="66" d="100"/>
        </p:scale>
        <p:origin x="-5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745171-4554-4A29-A3AC-7551460F828A}" type="doc">
      <dgm:prSet loTypeId="urn:microsoft.com/office/officeart/2008/layout/VerticalCurvedLis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7DE345F6-9383-4CD2-824F-E4611E62F3BA}">
      <dgm:prSet phldrT="[Текст]" custT="1"/>
      <dgm:spPr/>
      <dgm:t>
        <a:bodyPr/>
        <a:lstStyle/>
        <a:p>
          <a:r>
            <a:rPr lang="kk-KZ" sz="2000" b="0" dirty="0" smtClean="0">
              <a:latin typeface="Arial" panose="020B0604020202020204" pitchFamily="34" charset="0"/>
              <a:cs typeface="Arial" panose="020B0604020202020204" pitchFamily="34" charset="0"/>
            </a:rPr>
            <a:t>Деңгейлеп оқыту</a:t>
          </a:r>
          <a:endParaRPr lang="ru-RU" sz="20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E8E4C2-4A96-4A32-8AD0-B156143B5BBF}" type="parTrans" cxnId="{61EB6D54-41E5-4E32-8A32-566D6A7C99C5}">
      <dgm:prSet/>
      <dgm:spPr/>
      <dgm:t>
        <a:bodyPr/>
        <a:lstStyle/>
        <a:p>
          <a:endParaRPr lang="ru-RU" i="1"/>
        </a:p>
      </dgm:t>
    </dgm:pt>
    <dgm:pt modelId="{7C034CE2-381E-4DB3-8557-26EC3F946610}" type="sibTrans" cxnId="{61EB6D54-41E5-4E32-8A32-566D6A7C99C5}">
      <dgm:prSet/>
      <dgm:spPr/>
      <dgm:t>
        <a:bodyPr/>
        <a:lstStyle/>
        <a:p>
          <a:endParaRPr lang="ru-RU" i="1"/>
        </a:p>
      </dgm:t>
    </dgm:pt>
    <dgm:pt modelId="{9CE2207F-499B-4AC9-9540-EC302E46E778}">
      <dgm:prSet custT="1"/>
      <dgm:spPr/>
      <dgm:t>
        <a:bodyPr/>
        <a:lstStyle/>
        <a:p>
          <a:r>
            <a:rPr lang="kk-KZ" sz="2000" dirty="0" smtClean="0"/>
            <a:t>Оқытудың соңғы әдістерін дәстүрлі әдістермен үйлестіру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C726BA-9793-4E1A-A049-62A37BEC3638}" type="parTrans" cxnId="{6B8C3776-697B-4FDA-AC37-7A031FEE6F63}">
      <dgm:prSet/>
      <dgm:spPr/>
      <dgm:t>
        <a:bodyPr/>
        <a:lstStyle/>
        <a:p>
          <a:endParaRPr lang="ru-RU"/>
        </a:p>
      </dgm:t>
    </dgm:pt>
    <dgm:pt modelId="{B9AA517A-D743-45FB-A816-B887104A40A9}" type="sibTrans" cxnId="{6B8C3776-697B-4FDA-AC37-7A031FEE6F63}">
      <dgm:prSet/>
      <dgm:spPr/>
      <dgm:t>
        <a:bodyPr/>
        <a:lstStyle/>
        <a:p>
          <a:endParaRPr lang="ru-RU"/>
        </a:p>
      </dgm:t>
    </dgm:pt>
    <dgm:pt modelId="{F61EAFF9-DD53-4F25-8145-2B4D4AC8E53B}">
      <dgm:prSet custT="1"/>
      <dgm:spPr/>
      <dgm:t>
        <a:bodyPr/>
        <a:lstStyle/>
        <a:p>
          <a:r>
            <a:rPr lang="kk-KZ" sz="2000" dirty="0" smtClean="0"/>
            <a:t>Қазақстандағы ең жақсы әдістемелік құралдар мен оқу құралдары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E679A1-8B4C-4AA0-B87F-1CCE4FD2006A}" type="parTrans" cxnId="{3DD504C6-D2A1-458B-B893-87C6E37E91F4}">
      <dgm:prSet/>
      <dgm:spPr/>
      <dgm:t>
        <a:bodyPr/>
        <a:lstStyle/>
        <a:p>
          <a:endParaRPr lang="ru-RU"/>
        </a:p>
      </dgm:t>
    </dgm:pt>
    <dgm:pt modelId="{8F4ED967-6C0C-4850-9482-5E7C8ABB94FB}" type="sibTrans" cxnId="{3DD504C6-D2A1-458B-B893-87C6E37E91F4}">
      <dgm:prSet/>
      <dgm:spPr/>
      <dgm:t>
        <a:bodyPr/>
        <a:lstStyle/>
        <a:p>
          <a:endParaRPr lang="ru-RU"/>
        </a:p>
      </dgm:t>
    </dgm:pt>
    <dgm:pt modelId="{FBE93740-A793-4B0D-911E-032059234FA8}" type="pres">
      <dgm:prSet presAssocID="{E1745171-4554-4A29-A3AC-7551460F82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CC83D4-6BA7-4985-9822-AD646657377F}" type="pres">
      <dgm:prSet presAssocID="{E1745171-4554-4A29-A3AC-7551460F828A}" presName="Name1" presStyleCnt="0"/>
      <dgm:spPr/>
    </dgm:pt>
    <dgm:pt modelId="{B45F2B82-25BB-4331-9551-F6FAD9C31DBF}" type="pres">
      <dgm:prSet presAssocID="{E1745171-4554-4A29-A3AC-7551460F828A}" presName="cycle" presStyleCnt="0"/>
      <dgm:spPr/>
    </dgm:pt>
    <dgm:pt modelId="{88294FC3-AA6F-4AC0-8037-38A228967A1E}" type="pres">
      <dgm:prSet presAssocID="{E1745171-4554-4A29-A3AC-7551460F828A}" presName="srcNode" presStyleLbl="node1" presStyleIdx="0" presStyleCnt="3"/>
      <dgm:spPr/>
    </dgm:pt>
    <dgm:pt modelId="{170BBE45-13F5-47FE-BDA7-5F679CC0A425}" type="pres">
      <dgm:prSet presAssocID="{E1745171-4554-4A29-A3AC-7551460F828A}" presName="conn" presStyleLbl="parChTrans1D2" presStyleIdx="0" presStyleCnt="1"/>
      <dgm:spPr/>
      <dgm:t>
        <a:bodyPr/>
        <a:lstStyle/>
        <a:p>
          <a:endParaRPr lang="ru-RU"/>
        </a:p>
      </dgm:t>
    </dgm:pt>
    <dgm:pt modelId="{48535E0E-37F7-4D39-8415-F94A70678960}" type="pres">
      <dgm:prSet presAssocID="{E1745171-4554-4A29-A3AC-7551460F828A}" presName="extraNode" presStyleLbl="node1" presStyleIdx="0" presStyleCnt="3"/>
      <dgm:spPr/>
    </dgm:pt>
    <dgm:pt modelId="{5D0BC092-C087-4394-B894-0D89D55D06EE}" type="pres">
      <dgm:prSet presAssocID="{E1745171-4554-4A29-A3AC-7551460F828A}" presName="dstNode" presStyleLbl="node1" presStyleIdx="0" presStyleCnt="3"/>
      <dgm:spPr/>
    </dgm:pt>
    <dgm:pt modelId="{0D7A25F4-E3AD-4292-BEE0-6E981220C576}" type="pres">
      <dgm:prSet presAssocID="{7DE345F6-9383-4CD2-824F-E4611E62F3B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353E7-8364-4EF5-B934-F03E72D44578}" type="pres">
      <dgm:prSet presAssocID="{7DE345F6-9383-4CD2-824F-E4611E62F3BA}" presName="accent_1" presStyleCnt="0"/>
      <dgm:spPr/>
    </dgm:pt>
    <dgm:pt modelId="{5E962D4C-63A0-4951-A243-F23EEA7F0729}" type="pres">
      <dgm:prSet presAssocID="{7DE345F6-9383-4CD2-824F-E4611E62F3BA}" presName="accentRepeatNode" presStyleLbl="solidFgAcc1" presStyleIdx="0" presStyleCnt="3"/>
      <dgm:spPr/>
    </dgm:pt>
    <dgm:pt modelId="{00809B24-E936-43EA-851F-A243DCE26BB7}" type="pres">
      <dgm:prSet presAssocID="{9CE2207F-499B-4AC9-9540-EC302E46E77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C00E42-0804-4612-8B50-AD70C10349DA}" type="pres">
      <dgm:prSet presAssocID="{9CE2207F-499B-4AC9-9540-EC302E46E778}" presName="accent_2" presStyleCnt="0"/>
      <dgm:spPr/>
    </dgm:pt>
    <dgm:pt modelId="{C89EB78C-BC88-42AA-8632-F009A48791C6}" type="pres">
      <dgm:prSet presAssocID="{9CE2207F-499B-4AC9-9540-EC302E46E778}" presName="accentRepeatNode" presStyleLbl="solidFgAcc1" presStyleIdx="1" presStyleCnt="3"/>
      <dgm:spPr/>
    </dgm:pt>
    <dgm:pt modelId="{B51BF8ED-0BDA-4251-8E94-FED04027914F}" type="pres">
      <dgm:prSet presAssocID="{F61EAFF9-DD53-4F25-8145-2B4D4AC8E53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86DC5-B514-47E3-92B8-B5F353F5FA62}" type="pres">
      <dgm:prSet presAssocID="{F61EAFF9-DD53-4F25-8145-2B4D4AC8E53B}" presName="accent_3" presStyleCnt="0"/>
      <dgm:spPr/>
    </dgm:pt>
    <dgm:pt modelId="{30F15A6F-2897-4C45-A6B7-B660C84B5DC7}" type="pres">
      <dgm:prSet presAssocID="{F61EAFF9-DD53-4F25-8145-2B4D4AC8E53B}" presName="accentRepeatNode" presStyleLbl="solidFgAcc1" presStyleIdx="2" presStyleCnt="3"/>
      <dgm:spPr/>
    </dgm:pt>
  </dgm:ptLst>
  <dgm:cxnLst>
    <dgm:cxn modelId="{1409D2C1-9C91-4019-A3BB-EF75064A614E}" type="presOf" srcId="{7C034CE2-381E-4DB3-8557-26EC3F946610}" destId="{170BBE45-13F5-47FE-BDA7-5F679CC0A425}" srcOrd="0" destOrd="0" presId="urn:microsoft.com/office/officeart/2008/layout/VerticalCurvedList"/>
    <dgm:cxn modelId="{A21D5D7D-D34C-477F-AB40-18DA40880C8D}" type="presOf" srcId="{7DE345F6-9383-4CD2-824F-E4611E62F3BA}" destId="{0D7A25F4-E3AD-4292-BEE0-6E981220C576}" srcOrd="0" destOrd="0" presId="urn:microsoft.com/office/officeart/2008/layout/VerticalCurvedList"/>
    <dgm:cxn modelId="{6B8C3776-697B-4FDA-AC37-7A031FEE6F63}" srcId="{E1745171-4554-4A29-A3AC-7551460F828A}" destId="{9CE2207F-499B-4AC9-9540-EC302E46E778}" srcOrd="1" destOrd="0" parTransId="{81C726BA-9793-4E1A-A049-62A37BEC3638}" sibTransId="{B9AA517A-D743-45FB-A816-B887104A40A9}"/>
    <dgm:cxn modelId="{4C42E0F7-9D4B-49A8-89F3-48247330FDBC}" type="presOf" srcId="{E1745171-4554-4A29-A3AC-7551460F828A}" destId="{FBE93740-A793-4B0D-911E-032059234FA8}" srcOrd="0" destOrd="0" presId="urn:microsoft.com/office/officeart/2008/layout/VerticalCurvedList"/>
    <dgm:cxn modelId="{61EB6D54-41E5-4E32-8A32-566D6A7C99C5}" srcId="{E1745171-4554-4A29-A3AC-7551460F828A}" destId="{7DE345F6-9383-4CD2-824F-E4611E62F3BA}" srcOrd="0" destOrd="0" parTransId="{F3E8E4C2-4A96-4A32-8AD0-B156143B5BBF}" sibTransId="{7C034CE2-381E-4DB3-8557-26EC3F946610}"/>
    <dgm:cxn modelId="{B6940800-4102-40AF-AAAC-568B00AC91CF}" type="presOf" srcId="{F61EAFF9-DD53-4F25-8145-2B4D4AC8E53B}" destId="{B51BF8ED-0BDA-4251-8E94-FED04027914F}" srcOrd="0" destOrd="0" presId="urn:microsoft.com/office/officeart/2008/layout/VerticalCurvedList"/>
    <dgm:cxn modelId="{7486517A-FEF9-4ABA-867E-2DD7FCC00426}" type="presOf" srcId="{9CE2207F-499B-4AC9-9540-EC302E46E778}" destId="{00809B24-E936-43EA-851F-A243DCE26BB7}" srcOrd="0" destOrd="0" presId="urn:microsoft.com/office/officeart/2008/layout/VerticalCurvedList"/>
    <dgm:cxn modelId="{3DD504C6-D2A1-458B-B893-87C6E37E91F4}" srcId="{E1745171-4554-4A29-A3AC-7551460F828A}" destId="{F61EAFF9-DD53-4F25-8145-2B4D4AC8E53B}" srcOrd="2" destOrd="0" parTransId="{7FE679A1-8B4C-4AA0-B87F-1CCE4FD2006A}" sibTransId="{8F4ED967-6C0C-4850-9482-5E7C8ABB94FB}"/>
    <dgm:cxn modelId="{8CF797E5-9D9D-4088-9791-378CA2943DAE}" type="presParOf" srcId="{FBE93740-A793-4B0D-911E-032059234FA8}" destId="{03CC83D4-6BA7-4985-9822-AD646657377F}" srcOrd="0" destOrd="0" presId="urn:microsoft.com/office/officeart/2008/layout/VerticalCurvedList"/>
    <dgm:cxn modelId="{2980EDB3-2E6C-4A4A-A364-8EB69808CCCE}" type="presParOf" srcId="{03CC83D4-6BA7-4985-9822-AD646657377F}" destId="{B45F2B82-25BB-4331-9551-F6FAD9C31DBF}" srcOrd="0" destOrd="0" presId="urn:microsoft.com/office/officeart/2008/layout/VerticalCurvedList"/>
    <dgm:cxn modelId="{7D93286A-C2D7-4D98-9A65-094B0B2CEE72}" type="presParOf" srcId="{B45F2B82-25BB-4331-9551-F6FAD9C31DBF}" destId="{88294FC3-AA6F-4AC0-8037-38A228967A1E}" srcOrd="0" destOrd="0" presId="urn:microsoft.com/office/officeart/2008/layout/VerticalCurvedList"/>
    <dgm:cxn modelId="{5CF70AAE-27C1-4123-B497-DFB35C114DE6}" type="presParOf" srcId="{B45F2B82-25BB-4331-9551-F6FAD9C31DBF}" destId="{170BBE45-13F5-47FE-BDA7-5F679CC0A425}" srcOrd="1" destOrd="0" presId="urn:microsoft.com/office/officeart/2008/layout/VerticalCurvedList"/>
    <dgm:cxn modelId="{8FBB9A07-5DFE-4E30-A4AE-995B7C2B0B43}" type="presParOf" srcId="{B45F2B82-25BB-4331-9551-F6FAD9C31DBF}" destId="{48535E0E-37F7-4D39-8415-F94A70678960}" srcOrd="2" destOrd="0" presId="urn:microsoft.com/office/officeart/2008/layout/VerticalCurvedList"/>
    <dgm:cxn modelId="{A9F23FC6-7755-4716-8A2A-58442F2AABFA}" type="presParOf" srcId="{B45F2B82-25BB-4331-9551-F6FAD9C31DBF}" destId="{5D0BC092-C087-4394-B894-0D89D55D06EE}" srcOrd="3" destOrd="0" presId="urn:microsoft.com/office/officeart/2008/layout/VerticalCurvedList"/>
    <dgm:cxn modelId="{C5B4A8C4-BE2D-4F09-B50C-E2EE51C3652D}" type="presParOf" srcId="{03CC83D4-6BA7-4985-9822-AD646657377F}" destId="{0D7A25F4-E3AD-4292-BEE0-6E981220C576}" srcOrd="1" destOrd="0" presId="urn:microsoft.com/office/officeart/2008/layout/VerticalCurvedList"/>
    <dgm:cxn modelId="{96AE03BC-938A-47E1-8277-23E33FA05EF5}" type="presParOf" srcId="{03CC83D4-6BA7-4985-9822-AD646657377F}" destId="{CC8353E7-8364-4EF5-B934-F03E72D44578}" srcOrd="2" destOrd="0" presId="urn:microsoft.com/office/officeart/2008/layout/VerticalCurvedList"/>
    <dgm:cxn modelId="{C606AA01-8B96-4867-96B4-49000E14FDC7}" type="presParOf" srcId="{CC8353E7-8364-4EF5-B934-F03E72D44578}" destId="{5E962D4C-63A0-4951-A243-F23EEA7F0729}" srcOrd="0" destOrd="0" presId="urn:microsoft.com/office/officeart/2008/layout/VerticalCurvedList"/>
    <dgm:cxn modelId="{9FE1F518-3642-4D92-970E-777E90FBC65B}" type="presParOf" srcId="{03CC83D4-6BA7-4985-9822-AD646657377F}" destId="{00809B24-E936-43EA-851F-A243DCE26BB7}" srcOrd="3" destOrd="0" presId="urn:microsoft.com/office/officeart/2008/layout/VerticalCurvedList"/>
    <dgm:cxn modelId="{8004CFA3-CEE3-4A93-99E2-E5C0C7D86F6E}" type="presParOf" srcId="{03CC83D4-6BA7-4985-9822-AD646657377F}" destId="{50C00E42-0804-4612-8B50-AD70C10349DA}" srcOrd="4" destOrd="0" presId="urn:microsoft.com/office/officeart/2008/layout/VerticalCurvedList"/>
    <dgm:cxn modelId="{80D97DB4-C518-49A1-8679-10B17911A4C1}" type="presParOf" srcId="{50C00E42-0804-4612-8B50-AD70C10349DA}" destId="{C89EB78C-BC88-42AA-8632-F009A48791C6}" srcOrd="0" destOrd="0" presId="urn:microsoft.com/office/officeart/2008/layout/VerticalCurvedList"/>
    <dgm:cxn modelId="{24EE38C3-B6BC-4E95-9418-445BA44D8FDB}" type="presParOf" srcId="{03CC83D4-6BA7-4985-9822-AD646657377F}" destId="{B51BF8ED-0BDA-4251-8E94-FED04027914F}" srcOrd="5" destOrd="0" presId="urn:microsoft.com/office/officeart/2008/layout/VerticalCurvedList"/>
    <dgm:cxn modelId="{FB81660C-6EBD-47D6-90DD-5A14178A77DF}" type="presParOf" srcId="{03CC83D4-6BA7-4985-9822-AD646657377F}" destId="{F0686DC5-B514-47E3-92B8-B5F353F5FA62}" srcOrd="6" destOrd="0" presId="urn:microsoft.com/office/officeart/2008/layout/VerticalCurvedList"/>
    <dgm:cxn modelId="{36150125-CC52-436B-82B3-7F9E80B43D03}" type="presParOf" srcId="{F0686DC5-B514-47E3-92B8-B5F353F5FA62}" destId="{30F15A6F-2897-4C45-A6B7-B660C84B5DC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BBE45-13F5-47FE-BDA7-5F679CC0A425}">
      <dsp:nvSpPr>
        <dsp:cNvPr id="0" name=""/>
        <dsp:cNvSpPr/>
      </dsp:nvSpPr>
      <dsp:spPr>
        <a:xfrm>
          <a:off x="-6077632" y="-929908"/>
          <a:ext cx="7234865" cy="7234865"/>
        </a:xfrm>
        <a:prstGeom prst="blockArc">
          <a:avLst>
            <a:gd name="adj1" fmla="val 18900000"/>
            <a:gd name="adj2" fmla="val 2700000"/>
            <a:gd name="adj3" fmla="val 299"/>
          </a:avLst>
        </a:pr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A25F4-E3AD-4292-BEE0-6E981220C576}">
      <dsp:nvSpPr>
        <dsp:cNvPr id="0" name=""/>
        <dsp:cNvSpPr/>
      </dsp:nvSpPr>
      <dsp:spPr>
        <a:xfrm>
          <a:off x="505687" y="335833"/>
          <a:ext cx="8427337" cy="6720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Деңгейлеп оқыту</a:t>
          </a:r>
          <a:endParaRPr lang="ru-RU" sz="20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5687" y="335833"/>
        <a:ext cx="8427337" cy="672096"/>
      </dsp:txXfrm>
    </dsp:sp>
    <dsp:sp modelId="{5E962D4C-63A0-4951-A243-F23EEA7F0729}">
      <dsp:nvSpPr>
        <dsp:cNvPr id="0" name=""/>
        <dsp:cNvSpPr/>
      </dsp:nvSpPr>
      <dsp:spPr>
        <a:xfrm>
          <a:off x="85627" y="251821"/>
          <a:ext cx="840120" cy="84012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0809B24-E936-43EA-851F-A243DCE26BB7}">
      <dsp:nvSpPr>
        <dsp:cNvPr id="0" name=""/>
        <dsp:cNvSpPr/>
      </dsp:nvSpPr>
      <dsp:spPr>
        <a:xfrm>
          <a:off x="987291" y="1343654"/>
          <a:ext cx="7945733" cy="6720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Оқытудың соңғы әдістерін дәстүрлі әдістермен үйлестіру</a:t>
          </a:r>
          <a:endParaRPr lang="ru-RU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7291" y="1343654"/>
        <a:ext cx="7945733" cy="672096"/>
      </dsp:txXfrm>
    </dsp:sp>
    <dsp:sp modelId="{C89EB78C-BC88-42AA-8632-F009A48791C6}">
      <dsp:nvSpPr>
        <dsp:cNvPr id="0" name=""/>
        <dsp:cNvSpPr/>
      </dsp:nvSpPr>
      <dsp:spPr>
        <a:xfrm>
          <a:off x="567231" y="1259642"/>
          <a:ext cx="840120" cy="84012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C4A305E-49E5-4F3B-93B8-40B353DF5F16}">
      <dsp:nvSpPr>
        <dsp:cNvPr id="0" name=""/>
        <dsp:cNvSpPr/>
      </dsp:nvSpPr>
      <dsp:spPr>
        <a:xfrm>
          <a:off x="1135105" y="2351476"/>
          <a:ext cx="7797919" cy="6720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ҚАЗТЕСТ жүйесі бойынша тестілеуге дайындық </a:t>
          </a:r>
          <a:endParaRPr lang="ru-RU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5105" y="2351476"/>
        <a:ext cx="7797919" cy="672096"/>
      </dsp:txXfrm>
    </dsp:sp>
    <dsp:sp modelId="{32D8345D-DA4F-4E00-87EB-ACC42F813900}">
      <dsp:nvSpPr>
        <dsp:cNvPr id="0" name=""/>
        <dsp:cNvSpPr/>
      </dsp:nvSpPr>
      <dsp:spPr>
        <a:xfrm>
          <a:off x="715045" y="2267464"/>
          <a:ext cx="840120" cy="84012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9C791F1-6837-49F0-9043-E2A514671540}">
      <dsp:nvSpPr>
        <dsp:cNvPr id="0" name=""/>
        <dsp:cNvSpPr/>
      </dsp:nvSpPr>
      <dsp:spPr>
        <a:xfrm>
          <a:off x="987291" y="3359298"/>
          <a:ext cx="7945733" cy="6720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Қазақстандағы ең жақсы әдістемелік құралдар мен оқу құралдары</a:t>
          </a:r>
          <a:endParaRPr lang="ru-RU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7291" y="3359298"/>
        <a:ext cx="7945733" cy="672096"/>
      </dsp:txXfrm>
    </dsp:sp>
    <dsp:sp modelId="{30F15A6F-2897-4C45-A6B7-B660C84B5DC7}">
      <dsp:nvSpPr>
        <dsp:cNvPr id="0" name=""/>
        <dsp:cNvSpPr/>
      </dsp:nvSpPr>
      <dsp:spPr>
        <a:xfrm>
          <a:off x="567231" y="3275286"/>
          <a:ext cx="840120" cy="84012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69E5A0B-AF2F-425C-99AD-B240B45391E9}">
      <dsp:nvSpPr>
        <dsp:cNvPr id="0" name=""/>
        <dsp:cNvSpPr/>
      </dsp:nvSpPr>
      <dsp:spPr>
        <a:xfrm>
          <a:off x="535941" y="4375386"/>
          <a:ext cx="8427337" cy="6720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Деңгейлерін анықтау үшін тыңдаушыларды тегін тестілеуден өткізу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5941" y="4375386"/>
        <a:ext cx="8427337" cy="672096"/>
      </dsp:txXfrm>
    </dsp:sp>
    <dsp:sp modelId="{4E92953C-B308-46DA-B38B-F0A2DF5AEF40}">
      <dsp:nvSpPr>
        <dsp:cNvPr id="0" name=""/>
        <dsp:cNvSpPr/>
      </dsp:nvSpPr>
      <dsp:spPr>
        <a:xfrm>
          <a:off x="85627" y="4283107"/>
          <a:ext cx="840120" cy="84012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351534" cy="1046163"/>
          </a:xfrm>
          <a:prstGeom prst="rect">
            <a:avLst/>
          </a:prstGeom>
        </p:spPr>
        <p:txBody>
          <a:bodyPr vert="horz" lIns="194529" tIns="97265" rIns="194529" bIns="97265" rtlCol="0"/>
          <a:lstStyle>
            <a:lvl1pPr algn="l">
              <a:defRPr sz="26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8302463" y="0"/>
            <a:ext cx="6351534" cy="1046163"/>
          </a:xfrm>
          <a:prstGeom prst="rect">
            <a:avLst/>
          </a:prstGeom>
        </p:spPr>
        <p:txBody>
          <a:bodyPr vert="horz" lIns="194529" tIns="97265" rIns="194529" bIns="97265" rtlCol="0"/>
          <a:lstStyle>
            <a:lvl1pPr algn="r">
              <a:defRPr sz="2600"/>
            </a:lvl1pPr>
          </a:lstStyle>
          <a:p>
            <a:fld id="{CDCB7866-A97D-42DA-90CA-F0A283124E5B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1570038"/>
            <a:ext cx="13946188" cy="7845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94529" tIns="97265" rIns="194529" bIns="9726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465740" y="9938545"/>
            <a:ext cx="11725910" cy="9415462"/>
          </a:xfrm>
          <a:prstGeom prst="rect">
            <a:avLst/>
          </a:prstGeom>
        </p:spPr>
        <p:txBody>
          <a:bodyPr vert="horz" lIns="194529" tIns="97265" rIns="194529" bIns="9726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19873455"/>
            <a:ext cx="6351534" cy="1046163"/>
          </a:xfrm>
          <a:prstGeom prst="rect">
            <a:avLst/>
          </a:prstGeom>
        </p:spPr>
        <p:txBody>
          <a:bodyPr vert="horz" lIns="194529" tIns="97265" rIns="194529" bIns="97265" rtlCol="0" anchor="b"/>
          <a:lstStyle>
            <a:lvl1pPr algn="l">
              <a:defRPr sz="26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8302463" y="19873455"/>
            <a:ext cx="6351534" cy="1046163"/>
          </a:xfrm>
          <a:prstGeom prst="rect">
            <a:avLst/>
          </a:prstGeom>
        </p:spPr>
        <p:txBody>
          <a:bodyPr vert="horz" lIns="194529" tIns="97265" rIns="194529" bIns="97265" rtlCol="0" anchor="b"/>
          <a:lstStyle>
            <a:lvl1pPr algn="r">
              <a:defRPr sz="2600"/>
            </a:lvl1pPr>
          </a:lstStyle>
          <a:p>
            <a:fld id="{423FDBFA-CC9F-4163-AB31-66286056EBB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993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2425" y="1568450"/>
            <a:ext cx="13952538" cy="784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152D-BB12-47AE-B207-B3376692AF9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276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2425" y="1568450"/>
            <a:ext cx="13952538" cy="784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152D-BB12-47AE-B207-B3376692AF94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987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2425" y="1568450"/>
            <a:ext cx="13952538" cy="784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152D-BB12-47AE-B207-B3376692AF94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5874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2425" y="1568450"/>
            <a:ext cx="13952538" cy="784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152D-BB12-47AE-B207-B3376692AF9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919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2425" y="1568450"/>
            <a:ext cx="13952538" cy="784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D152D-BB12-47AE-B207-B3376692AF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48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357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133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817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703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796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885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793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7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307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550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508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5E9EFF">
                <a:alpha val="99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ACA1C-C0D0-4D09-B5EC-EB78DB6B5EEF}" type="datetimeFigureOut">
              <a:rPr lang="ru-RU" smtClean="0"/>
              <a:pPr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1824E-5651-44A7-84D9-F547220E756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547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00FF"/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5671" y="1277000"/>
            <a:ext cx="1712502" cy="1584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9155" y="145473"/>
            <a:ext cx="11045536" cy="64527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260023" y="2952538"/>
            <a:ext cx="7543799" cy="1401452"/>
          </a:xfrm>
          <a:prstGeom prst="rect">
            <a:avLst/>
          </a:prstGeom>
        </p:spPr>
        <p:txBody>
          <a:bodyPr vert="horz" lIns="66987" tIns="33493" rIns="66987" bIns="3349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879"/>
              </a:spcAft>
            </a:pPr>
            <a:r>
              <a:rPr lang="kk-KZ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Шығыс Қазақстан лингвистикалық орталығы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3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1249427"/>
              </p:ext>
            </p:extLst>
          </p:nvPr>
        </p:nvGraphicFramePr>
        <p:xfrm>
          <a:off x="955965" y="737754"/>
          <a:ext cx="10307780" cy="563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524"/>
                <a:gridCol w="7466256"/>
              </a:tblGrid>
              <a:tr h="414938">
                <a:tc gridSpan="2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spc="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Қазақстан</a:t>
                      </a:r>
                      <a:r>
                        <a:rPr lang="kk-KZ" sz="1800" b="1" spc="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лингвистикалық орталығы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 hMerge="1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  <a:tr h="1149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Орталық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миссиясы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Тілді меңгертуде инновациялық технологияларды қолдану арқылы Шығыс Қазақстан облысының ересек тұрғындарының лингвистикалық капиталын дамыту.</a:t>
                      </a:r>
                      <a:endParaRPr lang="ru-RU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  <a:tr h="1149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Орталық</a:t>
                      </a:r>
                      <a:r>
                        <a:rPr kumimoji="0" lang="ru-RU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міндеті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 тіл саясаты аясында мемлекеттік және өзге де тілдерді қолдану мен дамыту.</a:t>
                      </a:r>
                      <a:endParaRPr lang="ru-RU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800" i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  <a:tr h="2923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Мақсаты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Мемлекеттік мекемелердің мемлекеттік және басқа қызметшілеріне, ұйымдар мен кәсіпорындардың қызметшілеріне, сондай-ақ ересек тұрғындарға </a:t>
                      </a:r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қазақ, </a:t>
                      </a:r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ағылшын тілдерін оқыту;</a:t>
                      </a:r>
                      <a:endParaRPr lang="ru-RU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2. Оқытуды ұйымдастыру үшін қажетті материалдық-техникалық жағдайлармен, оқу-әдістемелік құралдармен қамтамасыз ету;</a:t>
                      </a:r>
                      <a:endParaRPr lang="ru-RU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3. Оқытушылардың  біліктілігін арттыру мақсатында ересектерге тілдерді үйрету әдістемесі бойынша ғылыми-практикалық семинарлар, курстар, вебинарлар, тренингтер, конференцияларды ұйымдастыру және өткізу.</a:t>
                      </a:r>
                      <a:endParaRPr lang="ru-RU" sz="180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/>
                </a:tc>
              </a:tr>
            </a:tbl>
          </a:graphicData>
        </a:graphic>
      </p:graphicFrame>
      <p:pic>
        <p:nvPicPr>
          <p:cNvPr id="1026" name="Picture 2" descr="C:\Users\Center\Desktop\КАРТИНКИ\UNICOMS153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2287" y="4327301"/>
            <a:ext cx="1774855" cy="185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395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3615896"/>
              </p:ext>
            </p:extLst>
          </p:nvPr>
        </p:nvGraphicFramePr>
        <p:xfrm>
          <a:off x="831273" y="706583"/>
          <a:ext cx="10453253" cy="5527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9269"/>
                <a:gridCol w="7203984"/>
              </a:tblGrid>
              <a:tr h="401914">
                <a:tc gridSpan="2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Шығыс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Қазақстан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лингвистикалық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орталығы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 hMerge="1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  <a:tr h="512604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/>
                        <a:t>Нормативтік құқықтық құжаттар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kk-KZ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altLang="ru-RU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Қазақстан</a:t>
                      </a:r>
                      <a:r>
                        <a:rPr kumimoji="0" lang="ru-RU" alt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Респбликасының</a:t>
                      </a:r>
                      <a:r>
                        <a:rPr kumimoji="0" lang="ru-RU" alt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Конституциясы</a:t>
                      </a:r>
                      <a:r>
                        <a:rPr kumimoji="0" lang="ru-RU" alt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ru-RU" altLang="ru-RU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Республикасындағы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тілдер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Республикасының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1997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жылғы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11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шілдедегі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 151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Заңы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Республикасындағы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саясатын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асырудың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2020 − 2025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жылдарға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бағдарламасы</a:t>
                      </a:r>
                      <a:r>
                        <a:rPr lang="ru-RU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k-KZ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 тілін меңгертудің коммуникативтік тілдік құзыреттіліктері ұлттық стандарты </a:t>
                      </a:r>
                      <a:r>
                        <a:rPr kumimoji="0" lang="ru-RU" alt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altLang="ru-RU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</a:t>
                      </a:r>
                      <a:r>
                        <a:rPr kumimoji="0" lang="ru-RU" alt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kumimoji="0" lang="ru-RU" alt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ru-RU" altLang="ru-RU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k-KZ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 тілін оқытудың «Бір үлгі бағдарламасы».</a:t>
                      </a:r>
                      <a:endParaRPr kumimoji="0" lang="kk-KZ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</a:tbl>
          </a:graphicData>
        </a:graphic>
      </p:graphicFrame>
      <p:pic>
        <p:nvPicPr>
          <p:cNvPr id="2051" name="Picture 3" descr="C:\Users\Center\Desktop\КАРТИНКИ\Лектор-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273" y="3856651"/>
            <a:ext cx="3159857" cy="18330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1114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9035799"/>
              </p:ext>
            </p:extLst>
          </p:nvPr>
        </p:nvGraphicFramePr>
        <p:xfrm>
          <a:off x="1632397" y="991673"/>
          <a:ext cx="8976576" cy="5357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0262"/>
                <a:gridCol w="6186314"/>
              </a:tblGrid>
              <a:tr h="392836">
                <a:tc gridSpan="2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spc="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Қазақстан лингвистикалық орталығы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 hMerge="1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  <a:tr h="496477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Ересектерді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endParaRPr lang="ru-RU" sz="2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kk-KZ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kk-KZ" sz="20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kk-KZ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Лингвистикалық орталықтың негізгі қызметі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Республикасындағы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саясатын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асырудың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2020 − 2025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жылдарға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20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0" i="0" u="non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бағдарламасын</a:t>
                      </a:r>
                      <a:r>
                        <a:rPr lang="kk-KZ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ың негізгі бағыттарына сәйкес: ересек тұрғындардың мемлекеттік тілін оқыту, кең қолдануды насихаттау мемлекеттік тіл және оны қолдану аясын кеңейту, тіл мәдениетін жетілдіру және тілдік капиталды дамыту.</a:t>
                      </a:r>
                    </a:p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kk-KZ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kk-KZ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kk-KZ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</a:tbl>
          </a:graphicData>
        </a:graphic>
      </p:graphicFrame>
      <p:pic>
        <p:nvPicPr>
          <p:cNvPr id="2051" name="Picture 3" descr="C:\Users\Center\Desktop\КАРТИНКИ\Лектор-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1339" y="3786390"/>
            <a:ext cx="2575331" cy="1493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91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7398001"/>
              </p:ext>
            </p:extLst>
          </p:nvPr>
        </p:nvGraphicFramePr>
        <p:xfrm>
          <a:off x="1464974" y="867070"/>
          <a:ext cx="9247031" cy="5765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4330"/>
                <a:gridCol w="6372701"/>
              </a:tblGrid>
              <a:tr h="343858">
                <a:tc gridSpan="2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spc="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Қазақстан лингвистикалық орталығы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 hMerge="1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  <a:tr h="542169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endParaRPr lang="ru-RU" sz="2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Мемлекеттік тілді оқытудың деңгейлері: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А1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–қарапайым деңгей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А2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базалық деңгей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В1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орта деңгей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В2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ортадан жоғары деңгей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С1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жоғары деңгей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Ағылшын тілін оқытудың үш деңгейі: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Beginner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Elementary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3. Intermediat</a:t>
                      </a: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kumimoji="0" lang="ru-RU" sz="20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kk-KZ" sz="2000" dirty="0" smtClean="0"/>
                        <a:t>Жыл бойына қазақ және ағылшын тілдерін оқуға топтарға қабылдау жүргізіледі. Толық топтар 12-15 адамнан тұрады.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Сабақтар аптасына 2 рет 2 сағаттан өтеді. </a:t>
                      </a: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721" marR="55721" marT="0" marB="0"/>
                </a:tc>
              </a:tr>
            </a:tbl>
          </a:graphicData>
        </a:graphic>
      </p:graphicFrame>
      <p:pic>
        <p:nvPicPr>
          <p:cNvPr id="2051" name="Picture 3" descr="C:\Users\Center\Desktop\КАРТИНКИ\Лектор-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1339" y="3786390"/>
            <a:ext cx="2575331" cy="1493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693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9009325"/>
              </p:ext>
            </p:extLst>
          </p:nvPr>
        </p:nvGraphicFramePr>
        <p:xfrm>
          <a:off x="1516487" y="437882"/>
          <a:ext cx="9337183" cy="6194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2540"/>
                <a:gridCol w="6924643"/>
              </a:tblGrid>
              <a:tr h="396082">
                <a:tc gridSpan="2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spc="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Тілашар курсы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 hMerge="1">
                  <a:txBody>
                    <a:bodyPr/>
                    <a:lstStyle/>
                    <a:p>
                      <a:pPr indent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</a:tr>
              <a:tr h="57986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21" marR="55721" marT="0" marB="0"/>
                </a:tc>
                <a:tc>
                  <a:txBody>
                    <a:bodyPr/>
                    <a:lstStyle/>
                    <a:p>
                      <a:endParaRPr lang="kk-KZ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 жылдан бастап орталықта ересектерге, зейнеткерлерге, студенттерге және т.б. үшін «Тілашар» курстары өткізіліп келеді. </a:t>
                      </a:r>
                      <a:endParaRPr lang="ru-RU" sz="2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«Тілашар» курсы қала тұрғындарына аптасына </a:t>
                      </a:r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рет </a:t>
                      </a:r>
                      <a:endParaRPr lang="ru-RU" sz="2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сағаттан өтеді.</a:t>
                      </a:r>
                      <a:endParaRPr lang="ru-RU" sz="2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kk-KZ" sz="20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“Тілашар” курсы жеделте оқытудың 48 сағаттық бағдарламасы бойынша </a:t>
                      </a:r>
                      <a:r>
                        <a:rPr kumimoji="0" lang="ru-RU" sz="20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ай </a:t>
                      </a:r>
                      <a:r>
                        <a:rPr kumimoji="0" lang="ru-RU" sz="20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оқытылады</a:t>
                      </a:r>
                      <a:r>
                        <a:rPr kumimoji="0" lang="ru-RU" sz="20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ru-RU" sz="2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Курс соңында тыңдаушылар қорытынды тест тапсырады және олардың нәтижелері бойынша сертификаттар, куәліктер табысталады.</a:t>
                      </a:r>
                      <a:endParaRPr lang="ru-RU" sz="20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kumimoji="0" lang="kk-KZ" sz="20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721" marR="55721" marT="0" marB="0"/>
                </a:tc>
              </a:tr>
            </a:tbl>
          </a:graphicData>
        </a:graphic>
      </p:graphicFrame>
      <p:pic>
        <p:nvPicPr>
          <p:cNvPr id="2051" name="Picture 3" descr="C:\Users\Center\Desktop\КАРТИНКИ\Лектор-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3610" y="3670481"/>
            <a:ext cx="2356833" cy="1493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327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443725486"/>
              </p:ext>
            </p:extLst>
          </p:nvPr>
        </p:nvGraphicFramePr>
        <p:xfrm>
          <a:off x="1839192" y="1196757"/>
          <a:ext cx="9008918" cy="5375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27764" y="429872"/>
            <a:ext cx="5621482" cy="76688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Google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 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Біздің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курстарда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оқудың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Google Sans"/>
              </a:rPr>
              <a:t>артықшылықтары</a:t>
            </a:r>
            <a:endParaRPr kumimoji="0" lang="ru-RU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Google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100" dirty="0">
              <a:solidFill>
                <a:srgbClr val="202124"/>
              </a:solidFill>
              <a:latin typeface="Google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6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389" y="2220203"/>
            <a:ext cx="96159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Назарларыңызға</a:t>
            </a:r>
            <a:r>
              <a:rPr lang="ru-RU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66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рақмет</a:t>
            </a:r>
            <a:r>
              <a:rPr lang="ru-RU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!</a:t>
            </a:r>
            <a:endParaRPr lang="ru-RU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6392</TotalTime>
  <Words>252</Words>
  <Application>Microsoft Office PowerPoint</Application>
  <PresentationFormat>Произвольный</PresentationFormat>
  <Paragraphs>81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680</cp:revision>
  <cp:lastPrinted>2019-12-30T03:26:48Z</cp:lastPrinted>
  <dcterms:created xsi:type="dcterms:W3CDTF">2014-11-12T03:01:29Z</dcterms:created>
  <dcterms:modified xsi:type="dcterms:W3CDTF">2022-09-27T12:16:03Z</dcterms:modified>
</cp:coreProperties>
</file>